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2" r:id="rId6"/>
    <p:sldId id="261" r:id="rId7"/>
    <p:sldId id="265" r:id="rId8"/>
    <p:sldId id="267" r:id="rId9"/>
    <p:sldId id="263" r:id="rId10"/>
    <p:sldId id="264" r:id="rId11"/>
    <p:sldId id="270" r:id="rId12"/>
    <p:sldId id="266"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68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C4C73F4A-C605-41BC-B269-05C2920BDCB3}" type="datetimeFigureOut">
              <a:rPr lang="en-US" smtClean="0"/>
              <a:pPr/>
              <a:t>3/2/2024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93BEE26-B897-40AF-A277-094A70B0AE6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C73F4A-C605-41BC-B269-05C2920BDCB3}" type="datetimeFigureOut">
              <a:rPr lang="en-US" smtClean="0"/>
              <a:pPr/>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C73F4A-C605-41BC-B269-05C2920BDCB3}" type="datetimeFigureOut">
              <a:rPr lang="en-US" smtClean="0"/>
              <a:pPr/>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C73F4A-C605-41BC-B269-05C2920BDCB3}" type="datetimeFigureOut">
              <a:rPr lang="en-US" smtClean="0"/>
              <a:pPr/>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4C73F4A-C605-41BC-B269-05C2920BDCB3}" type="datetimeFigureOut">
              <a:rPr lang="en-US" smtClean="0"/>
              <a:pPr/>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BEE26-B897-40AF-A277-094A70B0AE6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4C73F4A-C605-41BC-B269-05C2920BDCB3}" type="datetimeFigureOut">
              <a:rPr lang="en-US" smtClean="0"/>
              <a:pPr/>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4C73F4A-C605-41BC-B269-05C2920BDCB3}" type="datetimeFigureOut">
              <a:rPr lang="en-US" smtClean="0"/>
              <a:pPr/>
              <a:t>3/2/2024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3BEE26-B897-40AF-A277-094A70B0AE6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4C73F4A-C605-41BC-B269-05C2920BDCB3}" type="datetimeFigureOut">
              <a:rPr lang="en-US" smtClean="0"/>
              <a:pPr/>
              <a:t>3/2/2024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C73F4A-C605-41BC-B269-05C2920BDCB3}" type="datetimeFigureOut">
              <a:rPr lang="en-US" smtClean="0"/>
              <a:pPr/>
              <a:t>3/2/2024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4C73F4A-C605-41BC-B269-05C2920BDCB3}" type="datetimeFigureOut">
              <a:rPr lang="en-US" smtClean="0"/>
              <a:pPr/>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BEE26-B897-40AF-A277-094A70B0AE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C4C73F4A-C605-41BC-B269-05C2920BDCB3}" type="datetimeFigureOut">
              <a:rPr lang="en-US" smtClean="0"/>
              <a:pPr/>
              <a:t>3/2/2024</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293BEE26-B897-40AF-A277-094A70B0AE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4C73F4A-C605-41BC-B269-05C2920BDCB3}" type="datetimeFigureOut">
              <a:rPr lang="en-US" smtClean="0"/>
              <a:pPr/>
              <a:t>3/2/2024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93BEE26-B897-40AF-A277-094A70B0AE6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pp.wavebasis.com/" TargetMode="External"/><Relationship Id="rId2" Type="http://schemas.openxmlformats.org/officeDocument/2006/relationships/hyperlink" Target="https://www.youtube.com/watch?v=45naefkj2Is&amp;t=492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8077200" cy="990599"/>
          </a:xfrm>
        </p:spPr>
        <p:txBody>
          <a:bodyPr>
            <a:normAutofit/>
          </a:bodyPr>
          <a:lstStyle/>
          <a:p>
            <a:r>
              <a:rPr lang="en-US" sz="4400" dirty="0" smtClean="0">
                <a:solidFill>
                  <a:srgbClr val="FF0000"/>
                </a:solidFill>
                <a:latin typeface="Arial Black" pitchFamily="34" charset="0"/>
              </a:rPr>
              <a:t>THE ARROW STRATERGY</a:t>
            </a:r>
            <a:endParaRPr lang="en-US" sz="4400" dirty="0">
              <a:solidFill>
                <a:srgbClr val="FF0000"/>
              </a:solidFill>
              <a:latin typeface="Arial Black" pitchFamily="34" charset="0"/>
            </a:endParaRPr>
          </a:p>
        </p:txBody>
      </p:sp>
      <p:sp>
        <p:nvSpPr>
          <p:cNvPr id="3" name="Subtitle 2"/>
          <p:cNvSpPr>
            <a:spLocks noGrp="1"/>
          </p:cNvSpPr>
          <p:nvPr>
            <p:ph type="subTitle" idx="1"/>
          </p:nvPr>
        </p:nvSpPr>
        <p:spPr>
          <a:xfrm>
            <a:off x="2743200" y="1143000"/>
            <a:ext cx="5029200" cy="1066800"/>
          </a:xfrm>
        </p:spPr>
        <p:txBody>
          <a:bodyPr>
            <a:normAutofit fontScale="77500" lnSpcReduction="20000"/>
          </a:bodyPr>
          <a:lstStyle/>
          <a:p>
            <a:r>
              <a:rPr lang="en-US" sz="9600" dirty="0" smtClean="0">
                <a:solidFill>
                  <a:srgbClr val="FFFF00"/>
                </a:solidFill>
                <a:latin typeface="Cooper Black" pitchFamily="18" charset="0"/>
              </a:rPr>
              <a:t>“P S C”</a:t>
            </a:r>
            <a:endParaRPr lang="en-US" sz="9600" dirty="0">
              <a:solidFill>
                <a:srgbClr val="FFFF00"/>
              </a:solidFill>
              <a:latin typeface="Cooper Black" pitchFamily="18" charset="0"/>
            </a:endParaRPr>
          </a:p>
        </p:txBody>
      </p:sp>
      <p:pic>
        <p:nvPicPr>
          <p:cNvPr id="1026" name="Picture 2" descr="C:\Users\E.H.Leslie\Desktop\ARROW.jpg"/>
          <p:cNvPicPr>
            <a:picLocks noChangeAspect="1" noChangeArrowheads="1"/>
          </p:cNvPicPr>
          <p:nvPr/>
        </p:nvPicPr>
        <p:blipFill>
          <a:blip r:embed="rId2" cstate="print">
            <a:lum bright="8000" contrast="-11000"/>
          </a:blip>
          <a:srcRect/>
          <a:stretch>
            <a:fillRect/>
          </a:stretch>
        </p:blipFill>
        <p:spPr bwMode="auto">
          <a:xfrm>
            <a:off x="2743200" y="2209800"/>
            <a:ext cx="3810000" cy="425687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28" name="Picture 4" descr="C:\Users\E.H.Leslie\Desktop\TARGET.png"/>
          <p:cNvPicPr>
            <a:picLocks noChangeAspect="1" noChangeArrowheads="1"/>
          </p:cNvPicPr>
          <p:nvPr/>
        </p:nvPicPr>
        <p:blipFill>
          <a:blip r:embed="rId3">
            <a:lum bright="-9000" contrast="-9000"/>
          </a:blip>
          <a:srcRect/>
          <a:stretch>
            <a:fillRect/>
          </a:stretch>
        </p:blipFill>
        <p:spPr bwMode="auto">
          <a:xfrm>
            <a:off x="7848600" y="2743200"/>
            <a:ext cx="1052916" cy="1071070"/>
          </a:xfrm>
          <a:prstGeom prst="rect">
            <a:avLst/>
          </a:prstGeom>
          <a:ln>
            <a:noFill/>
          </a:ln>
          <a:effectLst>
            <a:softEdge rad="112500"/>
          </a:effectLst>
        </p:spPr>
      </p:pic>
      <p:sp>
        <p:nvSpPr>
          <p:cNvPr id="7" name="TextBox 6"/>
          <p:cNvSpPr txBox="1"/>
          <p:nvPr/>
        </p:nvSpPr>
        <p:spPr>
          <a:xfrm>
            <a:off x="6629400" y="5943600"/>
            <a:ext cx="1905000" cy="461665"/>
          </a:xfrm>
          <a:prstGeom prst="rect">
            <a:avLst/>
          </a:prstGeom>
          <a:noFill/>
        </p:spPr>
        <p:txBody>
          <a:bodyPr wrap="square" rtlCol="0">
            <a:spAutoFit/>
          </a:bodyPr>
          <a:lstStyle/>
          <a:p>
            <a:r>
              <a:rPr lang="en-US" sz="2400" b="1" dirty="0" smtClean="0">
                <a:solidFill>
                  <a:srgbClr val="FFFF00"/>
                </a:solidFill>
                <a:latin typeface="Arial Black" pitchFamily="34" charset="0"/>
              </a:rPr>
              <a:t>By Y </a:t>
            </a:r>
            <a:r>
              <a:rPr lang="en-US" sz="2400" b="1" dirty="0" err="1" smtClean="0">
                <a:solidFill>
                  <a:srgbClr val="FFFF00"/>
                </a:solidFill>
                <a:latin typeface="Arial Black" pitchFamily="34" charset="0"/>
              </a:rPr>
              <a:t>Leez</a:t>
            </a:r>
            <a:endParaRPr lang="en-US" sz="2400" b="1" dirty="0">
              <a:solidFill>
                <a:srgbClr val="FFFF00"/>
              </a:solidFill>
              <a:latin typeface="Arial Black" pitchFamily="34" charset="0"/>
            </a:endParaRPr>
          </a:p>
        </p:txBody>
      </p:sp>
      <p:sp>
        <p:nvSpPr>
          <p:cNvPr id="8" name="TextBox 7"/>
          <p:cNvSpPr txBox="1"/>
          <p:nvPr/>
        </p:nvSpPr>
        <p:spPr>
          <a:xfrm>
            <a:off x="457200" y="6324600"/>
            <a:ext cx="2590800" cy="369332"/>
          </a:xfrm>
          <a:prstGeom prst="rect">
            <a:avLst/>
          </a:prstGeom>
          <a:noFill/>
        </p:spPr>
        <p:txBody>
          <a:bodyPr wrap="square" rtlCol="0">
            <a:spAutoFit/>
          </a:bodyPr>
          <a:lstStyle/>
          <a:p>
            <a:r>
              <a:rPr lang="en-US" b="1" dirty="0" err="1" smtClean="0">
                <a:solidFill>
                  <a:schemeClr val="tx1">
                    <a:lumMod val="50000"/>
                  </a:schemeClr>
                </a:solidFill>
                <a:latin typeface="Arial Black" pitchFamily="34" charset="0"/>
              </a:rPr>
              <a:t>MoneySynthesis</a:t>
            </a:r>
            <a:endParaRPr lang="en-US" b="1" dirty="0">
              <a:solidFill>
                <a:schemeClr val="tx1">
                  <a:lumMod val="50000"/>
                </a:schemeClr>
              </a:solidFill>
              <a:latin typeface="Arial Black" pitchFamily="34" charset="0"/>
            </a:endParaRPr>
          </a:p>
        </p:txBody>
      </p:sp>
      <p:pic>
        <p:nvPicPr>
          <p:cNvPr id="3074" name="Picture 2" descr="H:\PSC 1.PNG"/>
          <p:cNvPicPr>
            <a:picLocks noChangeAspect="1" noChangeArrowheads="1"/>
          </p:cNvPicPr>
          <p:nvPr/>
        </p:nvPicPr>
        <p:blipFill>
          <a:blip r:embed="rId4"/>
          <a:srcRect/>
          <a:stretch>
            <a:fillRect/>
          </a:stretch>
        </p:blipFill>
        <p:spPr bwMode="auto">
          <a:xfrm>
            <a:off x="158495" y="0"/>
            <a:ext cx="8985505" cy="680353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924800" cy="5822160"/>
          </a:xfrm>
        </p:spPr>
        <p:txBody>
          <a:bodyPr>
            <a:normAutofit/>
          </a:bodyPr>
          <a:lstStyle/>
          <a:p>
            <a:pPr algn="just"/>
            <a:r>
              <a:rPr lang="en-US" dirty="0" smtClean="0">
                <a:solidFill>
                  <a:srgbClr val="00B050"/>
                </a:solidFill>
                <a:latin typeface="Book Antiqua" pitchFamily="18" charset="0"/>
              </a:rPr>
              <a:t>For trade taken  at confirmation point  (zone),</a:t>
            </a:r>
            <a:r>
              <a:rPr lang="en-US" dirty="0" smtClean="0">
                <a:latin typeface="Book Antiqua" pitchFamily="18" charset="0"/>
              </a:rPr>
              <a:t> stop loss is placed few cents below the valid zone (</a:t>
            </a:r>
            <a:r>
              <a:rPr lang="en-US" i="1" dirty="0" smtClean="0">
                <a:solidFill>
                  <a:srgbClr val="FFFF00"/>
                </a:solidFill>
                <a:latin typeface="Book Antiqua" pitchFamily="18" charset="0"/>
              </a:rPr>
              <a:t>validation line</a:t>
            </a:r>
            <a:r>
              <a:rPr lang="en-US" dirty="0" smtClean="0">
                <a:latin typeface="Book Antiqua" pitchFamily="18" charset="0"/>
              </a:rPr>
              <a:t>), but you money management rules can be applied to determine the exact point for stop loss.</a:t>
            </a:r>
          </a:p>
          <a:p>
            <a:pPr algn="just"/>
            <a:endParaRPr lang="en-US" dirty="0" smtClean="0">
              <a:latin typeface="Book Antiqua" pitchFamily="18" charset="0"/>
            </a:endParaRPr>
          </a:p>
          <a:p>
            <a:pPr algn="just"/>
            <a:r>
              <a:rPr lang="en-US" dirty="0" smtClean="0">
                <a:solidFill>
                  <a:srgbClr val="FF0000"/>
                </a:solidFill>
                <a:latin typeface="Book Antiqua" pitchFamily="18" charset="0"/>
              </a:rPr>
              <a:t>In general, based on the ARROW STRATEGY, stop loss should be placed at the point where when reached by price shows that the predicted direction is not true or is invalid. </a:t>
            </a:r>
            <a:r>
              <a:rPr lang="en-US" b="1" i="1" dirty="0" smtClean="0">
                <a:solidFill>
                  <a:srgbClr val="FF0000"/>
                </a:solidFill>
                <a:latin typeface="Book Antiqua" pitchFamily="18" charset="0"/>
              </a:rPr>
              <a:t>This point is known as INVALIDATION POINT.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229600" cy="5898360"/>
          </a:xfrm>
        </p:spPr>
        <p:txBody>
          <a:bodyPr/>
          <a:lstStyle/>
          <a:p>
            <a:pPr algn="just">
              <a:buNone/>
            </a:pPr>
            <a:r>
              <a:rPr lang="en-US" b="1" dirty="0" smtClean="0">
                <a:solidFill>
                  <a:srgbClr val="FF0000"/>
                </a:solidFill>
                <a:latin typeface="Book Antiqua" pitchFamily="18" charset="0"/>
              </a:rPr>
              <a:t>  Take profit.</a:t>
            </a:r>
          </a:p>
          <a:p>
            <a:pPr algn="just"/>
            <a:r>
              <a:rPr lang="en-US" dirty="0" smtClean="0">
                <a:latin typeface="Book Antiqua" pitchFamily="18" charset="0"/>
              </a:rPr>
              <a:t>When trading with ARROW strategy (PSC), the target price to be reached is determined through various ELLIOTT waves relations, these are: -</a:t>
            </a:r>
          </a:p>
          <a:p>
            <a:pPr marL="640080" indent="-571500" algn="just">
              <a:buAutoNum type="romanLcPeriod"/>
            </a:pPr>
            <a:r>
              <a:rPr lang="en-US" i="1" dirty="0" smtClean="0">
                <a:solidFill>
                  <a:srgbClr val="FFFF00"/>
                </a:solidFill>
                <a:latin typeface="Book Antiqua" pitchFamily="18" charset="0"/>
              </a:rPr>
              <a:t>Wave ratios e.g. wave C to A is 1.0 ratio.</a:t>
            </a:r>
          </a:p>
          <a:p>
            <a:pPr marL="640080" indent="-571500" algn="just">
              <a:buAutoNum type="romanLcPeriod"/>
            </a:pPr>
            <a:endParaRPr lang="en-US" i="1" dirty="0" smtClean="0">
              <a:solidFill>
                <a:srgbClr val="FFFF00"/>
              </a:solidFill>
              <a:latin typeface="Book Antiqua" pitchFamily="18" charset="0"/>
            </a:endParaRPr>
          </a:p>
          <a:p>
            <a:pPr marL="640080" indent="-571500" algn="just">
              <a:buAutoNum type="romanLcPeriod"/>
            </a:pPr>
            <a:r>
              <a:rPr lang="en-US" i="1" dirty="0" smtClean="0">
                <a:solidFill>
                  <a:srgbClr val="FFFF00"/>
                </a:solidFill>
                <a:latin typeface="Book Antiqua" pitchFamily="18" charset="0"/>
              </a:rPr>
              <a:t> Fibonacci tool e.g. wave 3 is frequently 161.8 Fibonacci extension.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tx1"/>
                </a:solidFill>
                <a:latin typeface="Book Antiqua" pitchFamily="18" charset="0"/>
              </a:rPr>
              <a:t>GENERALIZATION</a:t>
            </a:r>
            <a:endParaRPr lang="en-US" b="1" dirty="0">
              <a:solidFill>
                <a:schemeClr val="tx1"/>
              </a:solidFill>
              <a:latin typeface="Book Antiqua" pitchFamily="18" charset="0"/>
            </a:endParaRPr>
          </a:p>
        </p:txBody>
      </p:sp>
      <p:sp>
        <p:nvSpPr>
          <p:cNvPr id="3" name="Content Placeholder 2"/>
          <p:cNvSpPr>
            <a:spLocks noGrp="1"/>
          </p:cNvSpPr>
          <p:nvPr>
            <p:ph idx="1"/>
          </p:nvPr>
        </p:nvSpPr>
        <p:spPr>
          <a:xfrm>
            <a:off x="914400" y="1219200"/>
            <a:ext cx="7772400" cy="5410200"/>
          </a:xfrm>
        </p:spPr>
        <p:txBody>
          <a:bodyPr>
            <a:normAutofit/>
          </a:bodyPr>
          <a:lstStyle/>
          <a:p>
            <a:pPr algn="just">
              <a:buNone/>
            </a:pPr>
            <a:r>
              <a:rPr lang="en-US" dirty="0" smtClean="0">
                <a:latin typeface="Book Antiqua" pitchFamily="18" charset="0"/>
              </a:rPr>
              <a:t>Arrow trading strategy is purely an application of ELLIOTT wave theory, therefore you can not trade through it if you are not aware with ELLIOTT theory.</a:t>
            </a:r>
          </a:p>
          <a:p>
            <a:pPr algn="just"/>
            <a:endParaRPr lang="en-US" dirty="0" smtClean="0">
              <a:latin typeface="Book Antiqua" pitchFamily="18" charset="0"/>
            </a:endParaRPr>
          </a:p>
          <a:p>
            <a:pPr algn="just">
              <a:buNone/>
            </a:pPr>
            <a:r>
              <a:rPr lang="en-US" dirty="0" smtClean="0">
                <a:latin typeface="Book Antiqua" pitchFamily="18" charset="0"/>
              </a:rPr>
              <a:t> Elliott wave theory is not working alone in ARROW strategy, therefore other principles can be applied for maximizing profit. </a:t>
            </a:r>
            <a:r>
              <a:rPr lang="en-US" b="1" i="1" dirty="0" smtClean="0">
                <a:solidFill>
                  <a:srgbClr val="FFFF00"/>
                </a:solidFill>
                <a:latin typeface="Book Antiqua" pitchFamily="18" charset="0"/>
              </a:rPr>
              <a:t>So you can use this strategy in any trading platform and systems with other additional rules for maximizing profit.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6553200"/>
          </a:xfrm>
        </p:spPr>
        <p:txBody>
          <a:bodyPr/>
          <a:lstStyle/>
          <a:p>
            <a:pPr algn="just">
              <a:buNone/>
            </a:pPr>
            <a:r>
              <a:rPr lang="en-US" sz="3200" dirty="0" smtClean="0">
                <a:solidFill>
                  <a:srgbClr val="00B050"/>
                </a:solidFill>
                <a:latin typeface="Book Antiqua" pitchFamily="18" charset="0"/>
              </a:rPr>
              <a:t>Watch a video on how the ARROW STRATEGY works. Follow the link below: - </a:t>
            </a:r>
            <a:endParaRPr lang="en-US" dirty="0" smtClean="0">
              <a:solidFill>
                <a:srgbClr val="00B050"/>
              </a:solidFill>
              <a:latin typeface="Book Antiqua" pitchFamily="18" charset="0"/>
            </a:endParaRPr>
          </a:p>
          <a:p>
            <a:pPr algn="just">
              <a:buNone/>
            </a:pPr>
            <a:r>
              <a:rPr lang="en-US" sz="2400" dirty="0" smtClean="0">
                <a:solidFill>
                  <a:srgbClr val="00B050"/>
                </a:solidFill>
                <a:latin typeface="Book Antiqua" pitchFamily="18" charset="0"/>
                <a:hlinkClick r:id="rId2"/>
              </a:rPr>
              <a:t>https://www.youtube.com/watch?v=45naefkj2Is&amp;t=492s</a:t>
            </a:r>
            <a:endParaRPr lang="en-US" sz="2400" dirty="0" smtClean="0">
              <a:solidFill>
                <a:srgbClr val="00B050"/>
              </a:solidFill>
              <a:latin typeface="Book Antiqua" pitchFamily="18" charset="0"/>
            </a:endParaRPr>
          </a:p>
          <a:p>
            <a:pPr algn="just">
              <a:buNone/>
            </a:pPr>
            <a:endParaRPr lang="en-US" dirty="0" smtClean="0">
              <a:solidFill>
                <a:srgbClr val="00B050"/>
              </a:solidFill>
              <a:latin typeface="Book Antiqua" pitchFamily="18" charset="0"/>
            </a:endParaRPr>
          </a:p>
          <a:p>
            <a:pPr algn="just">
              <a:buNone/>
            </a:pPr>
            <a:r>
              <a:rPr lang="en-US" dirty="0" smtClean="0">
                <a:solidFill>
                  <a:srgbClr val="00B0F0"/>
                </a:solidFill>
                <a:latin typeface="Book Antiqua" pitchFamily="18" charset="0"/>
              </a:rPr>
              <a:t>Trade with arrow strategy by using WAVEBASIS trading platform.</a:t>
            </a:r>
          </a:p>
          <a:p>
            <a:pPr algn="just">
              <a:buNone/>
            </a:pPr>
            <a:r>
              <a:rPr lang="en-US" sz="2400" dirty="0" smtClean="0">
                <a:latin typeface="Book Antiqua" pitchFamily="18" charset="0"/>
                <a:hlinkClick r:id="rId3"/>
              </a:rPr>
              <a:t>https://app.wavebasis.com</a:t>
            </a:r>
            <a:endParaRPr lang="en-US" sz="2400" dirty="0" smtClean="0">
              <a:latin typeface="Book Antiqua" pitchFamily="18" charset="0"/>
            </a:endParaRPr>
          </a:p>
          <a:p>
            <a:pPr algn="just">
              <a:buNone/>
            </a:pPr>
            <a:endParaRPr lang="en-US" dirty="0" smtClean="0">
              <a:latin typeface="Book Antiqua" pitchFamily="18" charset="0"/>
            </a:endParaRPr>
          </a:p>
          <a:p>
            <a:pPr algn="just">
              <a:buNone/>
            </a:pPr>
            <a:r>
              <a:rPr lang="en-US" b="1" dirty="0" smtClean="0">
                <a:solidFill>
                  <a:srgbClr val="FF0000"/>
                </a:solidFill>
                <a:latin typeface="Book Antiqua" pitchFamily="18" charset="0"/>
              </a:rPr>
              <a:t>NOTE: Arrow strategy can work in any trading platform provided that you apply ELLIOTT wave principles</a:t>
            </a:r>
            <a:r>
              <a:rPr lang="en-US" b="1" dirty="0" smtClean="0">
                <a:solidFill>
                  <a:srgbClr val="FF0000"/>
                </a:solidFill>
                <a:latin typeface="Book Antiqua" pitchFamily="18" charset="0"/>
              </a:rPr>
              <a:t>.</a:t>
            </a:r>
            <a:endParaRPr lang="en-US" b="1" dirty="0" smtClean="0">
              <a:solidFill>
                <a:srgbClr val="FF0000"/>
              </a:solidFill>
              <a:latin typeface="Book Antiqua" pitchFamily="18" charset="0"/>
            </a:endParaRPr>
          </a:p>
          <a:p>
            <a:pPr algn="ctr">
              <a:buNone/>
            </a:pPr>
            <a:r>
              <a:rPr lang="en-US" b="1" dirty="0" smtClean="0">
                <a:solidFill>
                  <a:srgbClr val="FFFF00"/>
                </a:solidFill>
                <a:latin typeface="Book Antiqua" pitchFamily="18" charset="0"/>
              </a:rPr>
              <a:t>“THANK YOU ALL”</a:t>
            </a:r>
          </a:p>
          <a:p>
            <a:pPr algn="just">
              <a:buNone/>
            </a:pPr>
            <a:endParaRPr lang="en-US" b="1" dirty="0">
              <a:solidFill>
                <a:srgbClr val="FF0000"/>
              </a:solidFill>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914400"/>
          </a:xfrm>
        </p:spPr>
        <p:txBody>
          <a:bodyPr>
            <a:normAutofit/>
          </a:bodyPr>
          <a:lstStyle/>
          <a:p>
            <a:r>
              <a:rPr lang="en-US" dirty="0" smtClean="0">
                <a:latin typeface="Arial Black" pitchFamily="34" charset="0"/>
              </a:rPr>
              <a:t>ARROW STRATEGY (PSC)</a:t>
            </a:r>
            <a:endParaRPr lang="en-US" dirty="0">
              <a:latin typeface="Arial Black" pitchFamily="34" charset="0"/>
            </a:endParaRPr>
          </a:p>
        </p:txBody>
      </p:sp>
      <p:sp>
        <p:nvSpPr>
          <p:cNvPr id="3" name="Content Placeholder 2"/>
          <p:cNvSpPr>
            <a:spLocks noGrp="1"/>
          </p:cNvSpPr>
          <p:nvPr>
            <p:ph idx="1"/>
          </p:nvPr>
        </p:nvSpPr>
        <p:spPr>
          <a:xfrm>
            <a:off x="304800" y="914400"/>
            <a:ext cx="8534400" cy="5791200"/>
          </a:xfrm>
        </p:spPr>
        <p:txBody>
          <a:bodyPr>
            <a:normAutofit/>
          </a:bodyPr>
          <a:lstStyle/>
          <a:p>
            <a:pPr algn="just"/>
            <a:r>
              <a:rPr lang="en-US" dirty="0" smtClean="0">
                <a:latin typeface="Book Antiqua" pitchFamily="18" charset="0"/>
              </a:rPr>
              <a:t>This is the trading strategy which is based on ELLIOTT waves movement of price. Therefore is the strategy that help traders to put knowledge about  Elliot waves into action or practice. The principle states that “</a:t>
            </a:r>
            <a:r>
              <a:rPr lang="en-US" b="1" i="1" dirty="0" smtClean="0">
                <a:solidFill>
                  <a:srgbClr val="FF0000"/>
                </a:solidFill>
                <a:latin typeface="Book Antiqua" pitchFamily="18" charset="0"/>
              </a:rPr>
              <a:t>In any trending market, </a:t>
            </a:r>
            <a:r>
              <a:rPr lang="en-US" b="1" i="1" dirty="0" smtClean="0">
                <a:solidFill>
                  <a:srgbClr val="00B050"/>
                </a:solidFill>
                <a:latin typeface="Book Antiqua" pitchFamily="18" charset="0"/>
              </a:rPr>
              <a:t>P</a:t>
            </a:r>
            <a:r>
              <a:rPr lang="en-US" b="1" i="1" dirty="0" smtClean="0">
                <a:solidFill>
                  <a:srgbClr val="FF0000"/>
                </a:solidFill>
                <a:latin typeface="Book Antiqua" pitchFamily="18" charset="0"/>
              </a:rPr>
              <a:t>ullback is the </a:t>
            </a:r>
            <a:r>
              <a:rPr lang="en-US" b="1" i="1" dirty="0" smtClean="0">
                <a:solidFill>
                  <a:srgbClr val="00B050"/>
                </a:solidFill>
                <a:latin typeface="Book Antiqua" pitchFamily="18" charset="0"/>
              </a:rPr>
              <a:t>S</a:t>
            </a:r>
            <a:r>
              <a:rPr lang="en-US" b="1" i="1" dirty="0" smtClean="0">
                <a:solidFill>
                  <a:srgbClr val="FF0000"/>
                </a:solidFill>
                <a:latin typeface="Book Antiqua" pitchFamily="18" charset="0"/>
              </a:rPr>
              <a:t>etup for the </a:t>
            </a:r>
            <a:r>
              <a:rPr lang="en-US" b="1" i="1" dirty="0" smtClean="0">
                <a:solidFill>
                  <a:srgbClr val="00B050"/>
                </a:solidFill>
                <a:latin typeface="Book Antiqua" pitchFamily="18" charset="0"/>
              </a:rPr>
              <a:t>C</a:t>
            </a:r>
            <a:r>
              <a:rPr lang="en-US" b="1" i="1" dirty="0" smtClean="0">
                <a:solidFill>
                  <a:srgbClr val="FF0000"/>
                </a:solidFill>
                <a:latin typeface="Book Antiqua" pitchFamily="18" charset="0"/>
              </a:rPr>
              <a:t>omeback</a:t>
            </a:r>
            <a:r>
              <a:rPr lang="en-US" dirty="0" smtClean="0">
                <a:latin typeface="Book Antiqua" pitchFamily="18" charset="0"/>
              </a:rPr>
              <a:t>” (</a:t>
            </a:r>
            <a:r>
              <a:rPr lang="en-US" b="1" dirty="0" smtClean="0">
                <a:solidFill>
                  <a:srgbClr val="00B050"/>
                </a:solidFill>
                <a:latin typeface="Book Antiqua" pitchFamily="18" charset="0"/>
              </a:rPr>
              <a:t>PSC</a:t>
            </a:r>
            <a:r>
              <a:rPr lang="en-US" dirty="0" smtClean="0">
                <a:latin typeface="Book Antiqua" pitchFamily="18" charset="0"/>
              </a:rPr>
              <a:t>). </a:t>
            </a:r>
          </a:p>
          <a:p>
            <a:pPr algn="just"/>
            <a:r>
              <a:rPr lang="en-US" dirty="0" smtClean="0">
                <a:latin typeface="Book Antiqua" pitchFamily="18" charset="0"/>
              </a:rPr>
              <a:t>Trending market is the one moving in upward or downward direction. But the movement is not smooth toward the direction of trend, instead </a:t>
            </a:r>
            <a:r>
              <a:rPr lang="en-US" i="1" dirty="0" smtClean="0">
                <a:solidFill>
                  <a:srgbClr val="FFFF00"/>
                </a:solidFill>
                <a:latin typeface="Book Antiqua" pitchFamily="18" charset="0"/>
              </a:rPr>
              <a:t>the price moves forward and pulls back be fore it continues with the major trend</a:t>
            </a:r>
            <a:r>
              <a:rPr lang="en-US" dirty="0" smtClean="0">
                <a:latin typeface="Book Antiqua"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772400" cy="5974560"/>
          </a:xfrm>
        </p:spPr>
        <p:txBody>
          <a:bodyPr>
            <a:normAutofit lnSpcReduction="10000"/>
          </a:bodyPr>
          <a:lstStyle/>
          <a:p>
            <a:pPr algn="just">
              <a:buNone/>
            </a:pPr>
            <a:r>
              <a:rPr lang="en-US" sz="3200" dirty="0" smtClean="0">
                <a:solidFill>
                  <a:srgbClr val="FF0000"/>
                </a:solidFill>
                <a:latin typeface="Book Antiqua" pitchFamily="18" charset="0"/>
              </a:rPr>
              <a:t>Pull back is believed to be a point where price finds additional force to continue with the movement in direction of major trend.</a:t>
            </a:r>
          </a:p>
          <a:p>
            <a:pPr algn="just">
              <a:buNone/>
            </a:pPr>
            <a:r>
              <a:rPr lang="en-US" sz="3200" dirty="0" smtClean="0">
                <a:latin typeface="Book Antiqua" pitchFamily="18" charset="0"/>
              </a:rPr>
              <a:t>Hence this resemble the process of shooting with an ARROW, </a:t>
            </a:r>
            <a:r>
              <a:rPr lang="en-US" sz="3200" i="1" dirty="0" smtClean="0">
                <a:solidFill>
                  <a:srgbClr val="FFFF00"/>
                </a:solidFill>
                <a:latin typeface="Book Antiqua" pitchFamily="18" charset="0"/>
              </a:rPr>
              <a:t>therefore the  pullback is the setup which build a force in  order to shoot</a:t>
            </a:r>
            <a:r>
              <a:rPr lang="en-US" sz="3200" dirty="0" smtClean="0">
                <a:latin typeface="Book Antiqua" pitchFamily="18" charset="0"/>
              </a:rPr>
              <a:t> hence </a:t>
            </a:r>
            <a:r>
              <a:rPr lang="en-US" sz="3200" dirty="0" smtClean="0">
                <a:solidFill>
                  <a:srgbClr val="FF0000"/>
                </a:solidFill>
                <a:latin typeface="Book Antiqua" pitchFamily="18" charset="0"/>
              </a:rPr>
              <a:t>“you will never shoot unless you pull it back”. </a:t>
            </a:r>
            <a:r>
              <a:rPr lang="en-US" sz="3200" dirty="0" smtClean="0">
                <a:latin typeface="Book Antiqua" pitchFamily="18" charset="0"/>
              </a:rPr>
              <a:t>While pulled back, there will be a setup for the comeback i.e. </a:t>
            </a:r>
            <a:r>
              <a:rPr lang="en-US" sz="3200" i="1" dirty="0" smtClean="0">
                <a:solidFill>
                  <a:srgbClr val="00B0F0"/>
                </a:solidFill>
                <a:latin typeface="Book Antiqua" pitchFamily="18" charset="0"/>
              </a:rPr>
              <a:t>to</a:t>
            </a:r>
            <a:r>
              <a:rPr lang="en-US" sz="3200" dirty="0" smtClean="0">
                <a:solidFill>
                  <a:srgbClr val="00B0F0"/>
                </a:solidFill>
                <a:latin typeface="Book Antiqua" pitchFamily="18" charset="0"/>
              </a:rPr>
              <a:t> </a:t>
            </a:r>
            <a:r>
              <a:rPr lang="en-US" sz="3200" i="1" dirty="0" smtClean="0">
                <a:solidFill>
                  <a:srgbClr val="00B0F0"/>
                </a:solidFill>
                <a:latin typeface="Book Antiqua" pitchFamily="18" charset="0"/>
              </a:rPr>
              <a:t>continue with the forward move</a:t>
            </a:r>
            <a:r>
              <a:rPr lang="en-US" sz="3200" dirty="0" smtClean="0">
                <a:solidFill>
                  <a:srgbClr val="00B0F0"/>
                </a:solidFill>
                <a:latin typeface="Book Antiqua" pitchFamily="18" charset="0"/>
              </a:rPr>
              <a: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
            <a:ext cx="8229600" cy="6248400"/>
          </a:xfrm>
        </p:spPr>
        <p:txBody>
          <a:bodyPr>
            <a:normAutofit fontScale="92500" lnSpcReduction="10000"/>
          </a:bodyPr>
          <a:lstStyle/>
          <a:p>
            <a:pPr algn="just"/>
            <a:r>
              <a:rPr lang="en-US" dirty="0" smtClean="0">
                <a:latin typeface="Book Antiqua" pitchFamily="18" charset="0"/>
              </a:rPr>
              <a:t>Based on Elliott waves movement you will be able to shoot wave number “3” and wave “C” with minimal risk but at your own risk you can shoot wave number “5”.</a:t>
            </a:r>
          </a:p>
          <a:p>
            <a:pPr algn="just">
              <a:buNone/>
            </a:pPr>
            <a:endParaRPr lang="en-US" dirty="0" smtClean="0">
              <a:latin typeface="Book Antiqua" pitchFamily="18" charset="0"/>
            </a:endParaRPr>
          </a:p>
          <a:p>
            <a:pPr algn="just"/>
            <a:r>
              <a:rPr lang="en-US" dirty="0" smtClean="0">
                <a:solidFill>
                  <a:srgbClr val="FF0000"/>
                </a:solidFill>
                <a:latin typeface="Book Antiqua" pitchFamily="18" charset="0"/>
              </a:rPr>
              <a:t>Arrow (PSC) waves Principles.</a:t>
            </a:r>
          </a:p>
          <a:p>
            <a:pPr algn="just">
              <a:buFontTx/>
              <a:buChar char="-"/>
            </a:pPr>
            <a:r>
              <a:rPr lang="en-US" sz="3200" dirty="0" smtClean="0">
                <a:solidFill>
                  <a:srgbClr val="00B050"/>
                </a:solidFill>
                <a:latin typeface="Book Antiqua" pitchFamily="18" charset="0"/>
              </a:rPr>
              <a:t>Pullback in wave # </a:t>
            </a:r>
            <a:r>
              <a:rPr lang="en-US" sz="3200" dirty="0" smtClean="0">
                <a:solidFill>
                  <a:srgbClr val="FF0000"/>
                </a:solidFill>
                <a:latin typeface="Book Antiqua" pitchFamily="18" charset="0"/>
              </a:rPr>
              <a:t>2</a:t>
            </a:r>
            <a:r>
              <a:rPr lang="en-US" sz="3200" dirty="0" smtClean="0">
                <a:solidFill>
                  <a:srgbClr val="00B050"/>
                </a:solidFill>
                <a:latin typeface="Book Antiqua" pitchFamily="18" charset="0"/>
              </a:rPr>
              <a:t> is a setup for wave # </a:t>
            </a:r>
            <a:r>
              <a:rPr lang="en-US" sz="3200" dirty="0" smtClean="0">
                <a:solidFill>
                  <a:srgbClr val="FF0000"/>
                </a:solidFill>
                <a:latin typeface="Book Antiqua" pitchFamily="18" charset="0"/>
              </a:rPr>
              <a:t>3</a:t>
            </a:r>
            <a:r>
              <a:rPr lang="en-US" sz="3200" dirty="0" smtClean="0">
                <a:solidFill>
                  <a:srgbClr val="00B050"/>
                </a:solidFill>
                <a:latin typeface="Book Antiqua" pitchFamily="18" charset="0"/>
              </a:rPr>
              <a:t>.</a:t>
            </a:r>
          </a:p>
          <a:p>
            <a:pPr algn="just">
              <a:buFontTx/>
              <a:buChar char="-"/>
            </a:pPr>
            <a:r>
              <a:rPr lang="en-US" sz="3200" dirty="0" smtClean="0">
                <a:solidFill>
                  <a:srgbClr val="00B050"/>
                </a:solidFill>
                <a:latin typeface="Book Antiqua" pitchFamily="18" charset="0"/>
              </a:rPr>
              <a:t>Pullback in wave # </a:t>
            </a:r>
            <a:r>
              <a:rPr lang="en-US" sz="3200" dirty="0" smtClean="0">
                <a:solidFill>
                  <a:srgbClr val="FF0000"/>
                </a:solidFill>
                <a:latin typeface="Book Antiqua" pitchFamily="18" charset="0"/>
              </a:rPr>
              <a:t>4</a:t>
            </a:r>
            <a:r>
              <a:rPr lang="en-US" sz="3200" dirty="0" smtClean="0">
                <a:solidFill>
                  <a:srgbClr val="00B050"/>
                </a:solidFill>
                <a:latin typeface="Book Antiqua" pitchFamily="18" charset="0"/>
              </a:rPr>
              <a:t> is a setup for wave # </a:t>
            </a:r>
            <a:r>
              <a:rPr lang="en-US" sz="3200" dirty="0" smtClean="0">
                <a:solidFill>
                  <a:srgbClr val="FF0000"/>
                </a:solidFill>
                <a:latin typeface="Book Antiqua" pitchFamily="18" charset="0"/>
              </a:rPr>
              <a:t>5</a:t>
            </a:r>
            <a:r>
              <a:rPr lang="en-US" sz="3200" dirty="0" smtClean="0">
                <a:solidFill>
                  <a:srgbClr val="00B050"/>
                </a:solidFill>
                <a:latin typeface="Book Antiqua" pitchFamily="18" charset="0"/>
              </a:rPr>
              <a:t>.</a:t>
            </a:r>
          </a:p>
          <a:p>
            <a:pPr algn="just">
              <a:buFontTx/>
              <a:buChar char="-"/>
            </a:pPr>
            <a:r>
              <a:rPr lang="en-US" sz="3200" dirty="0" smtClean="0">
                <a:solidFill>
                  <a:srgbClr val="00B050"/>
                </a:solidFill>
                <a:latin typeface="Book Antiqua" pitchFamily="18" charset="0"/>
              </a:rPr>
              <a:t>Pull back in wave “</a:t>
            </a:r>
            <a:r>
              <a:rPr lang="en-US" sz="3200" dirty="0" smtClean="0">
                <a:solidFill>
                  <a:srgbClr val="FF0000"/>
                </a:solidFill>
                <a:latin typeface="Book Antiqua" pitchFamily="18" charset="0"/>
              </a:rPr>
              <a:t>B</a:t>
            </a:r>
            <a:r>
              <a:rPr lang="en-US" sz="3200" dirty="0" smtClean="0">
                <a:solidFill>
                  <a:srgbClr val="00B050"/>
                </a:solidFill>
                <a:latin typeface="Book Antiqua" pitchFamily="18" charset="0"/>
              </a:rPr>
              <a:t>” is the setup for wave “</a:t>
            </a:r>
            <a:r>
              <a:rPr lang="en-US" sz="3200" dirty="0" smtClean="0">
                <a:solidFill>
                  <a:srgbClr val="FF0000"/>
                </a:solidFill>
                <a:latin typeface="Book Antiqua" pitchFamily="18" charset="0"/>
              </a:rPr>
              <a:t>C</a:t>
            </a:r>
            <a:r>
              <a:rPr lang="en-US" sz="3200" dirty="0" smtClean="0">
                <a:solidFill>
                  <a:srgbClr val="00B050"/>
                </a:solidFill>
                <a:latin typeface="Book Antiqua" pitchFamily="18" charset="0"/>
              </a:rPr>
              <a:t>”. </a:t>
            </a:r>
          </a:p>
          <a:p>
            <a:pPr algn="just">
              <a:buFontTx/>
              <a:buChar char="-"/>
            </a:pPr>
            <a:r>
              <a:rPr lang="en-US" sz="3200" i="1" dirty="0" smtClean="0">
                <a:solidFill>
                  <a:srgbClr val="00B050"/>
                </a:solidFill>
                <a:latin typeface="Book Antiqua" pitchFamily="18" charset="0"/>
              </a:rPr>
              <a:t>Additionally, there is pull back in wave “</a:t>
            </a:r>
            <a:r>
              <a:rPr lang="en-US" sz="3200" i="1" dirty="0" smtClean="0">
                <a:solidFill>
                  <a:srgbClr val="FF0000"/>
                </a:solidFill>
                <a:latin typeface="Book Antiqua" pitchFamily="18" charset="0"/>
              </a:rPr>
              <a:t>X</a:t>
            </a:r>
            <a:r>
              <a:rPr lang="en-US" sz="3200" i="1" dirty="0" smtClean="0">
                <a:solidFill>
                  <a:srgbClr val="00B050"/>
                </a:solidFill>
                <a:latin typeface="Book Antiqua" pitchFamily="18" charset="0"/>
              </a:rPr>
              <a:t>” which gives a setup for waves “</a:t>
            </a:r>
            <a:r>
              <a:rPr lang="en-US" sz="3200" i="1" dirty="0" smtClean="0">
                <a:solidFill>
                  <a:srgbClr val="FF0000"/>
                </a:solidFill>
                <a:latin typeface="Book Antiqua" pitchFamily="18" charset="0"/>
              </a:rPr>
              <a:t>Y</a:t>
            </a:r>
            <a:r>
              <a:rPr lang="en-US" sz="3200" i="1" dirty="0" smtClean="0">
                <a:solidFill>
                  <a:srgbClr val="00B050"/>
                </a:solidFill>
                <a:latin typeface="Book Antiqua" pitchFamily="18" charset="0"/>
              </a:rPr>
              <a:t>” and “</a:t>
            </a:r>
            <a:r>
              <a:rPr lang="en-US" sz="3200" i="1" dirty="0" smtClean="0">
                <a:solidFill>
                  <a:srgbClr val="FF0000"/>
                </a:solidFill>
                <a:latin typeface="Book Antiqua" pitchFamily="18" charset="0"/>
              </a:rPr>
              <a:t>Z</a:t>
            </a:r>
            <a:r>
              <a:rPr lang="en-US" sz="3200" i="1" dirty="0" smtClean="0">
                <a:solidFill>
                  <a:srgbClr val="00B050"/>
                </a:solidFill>
                <a:latin typeface="Book Antiqua" pitchFamily="18" charset="0"/>
              </a:rPr>
              <a:t>”, this applies when there is combination of corrective waves e.g. </a:t>
            </a:r>
            <a:r>
              <a:rPr lang="en-US" sz="3200" dirty="0" smtClean="0">
                <a:solidFill>
                  <a:srgbClr val="FF0000"/>
                </a:solidFill>
                <a:latin typeface="Book Antiqua" pitchFamily="18" charset="0"/>
              </a:rPr>
              <a:t>WXY</a:t>
            </a:r>
            <a:r>
              <a:rPr lang="en-US" sz="3200" i="1" dirty="0" smtClean="0">
                <a:solidFill>
                  <a:srgbClr val="00B050"/>
                </a:solidFill>
                <a:latin typeface="Book Antiqua" pitchFamily="18" charset="0"/>
              </a:rPr>
              <a:t> or </a:t>
            </a:r>
            <a:r>
              <a:rPr lang="en-US" sz="3200" dirty="0" smtClean="0">
                <a:solidFill>
                  <a:srgbClr val="FF0000"/>
                </a:solidFill>
                <a:latin typeface="Book Antiqua" pitchFamily="18" charset="0"/>
              </a:rPr>
              <a:t>WXYXZ</a:t>
            </a:r>
            <a:r>
              <a:rPr lang="en-US" sz="3200" i="1" dirty="0" smtClean="0">
                <a:solidFill>
                  <a:srgbClr val="00B050"/>
                </a:solidFill>
                <a:latin typeface="Book Antiqua" pitchFamily="18" charset="0"/>
              </a:rPr>
              <a:t>.</a:t>
            </a:r>
          </a:p>
          <a:p>
            <a:endParaRPr lang="en-US" dirty="0">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848600" cy="969264"/>
          </a:xfrm>
        </p:spPr>
        <p:txBody>
          <a:bodyPr/>
          <a:lstStyle/>
          <a:p>
            <a:r>
              <a:rPr lang="en-US" sz="2800" b="1" dirty="0" smtClean="0">
                <a:latin typeface="Book Antiqua" pitchFamily="18" charset="0"/>
              </a:rPr>
              <a:t>HOW TO TRADE WITH ARROW STRATEGY.</a:t>
            </a:r>
            <a:r>
              <a:rPr lang="en-US" dirty="0" smtClean="0"/>
              <a:t/>
            </a:r>
            <a:br>
              <a:rPr lang="en-US" dirty="0" smtClean="0"/>
            </a:br>
            <a:endParaRPr lang="en-US" dirty="0"/>
          </a:p>
        </p:txBody>
      </p:sp>
      <p:sp>
        <p:nvSpPr>
          <p:cNvPr id="3" name="Content Placeholder 2"/>
          <p:cNvSpPr>
            <a:spLocks noGrp="1"/>
          </p:cNvSpPr>
          <p:nvPr>
            <p:ph idx="1"/>
          </p:nvPr>
        </p:nvSpPr>
        <p:spPr>
          <a:xfrm>
            <a:off x="914400" y="914400"/>
            <a:ext cx="7772400" cy="5562600"/>
          </a:xfrm>
        </p:spPr>
        <p:txBody>
          <a:bodyPr>
            <a:normAutofit fontScale="92500" lnSpcReduction="20000"/>
          </a:bodyPr>
          <a:lstStyle/>
          <a:p>
            <a:pPr algn="just"/>
            <a:r>
              <a:rPr lang="en-US" b="1" dirty="0" smtClean="0">
                <a:solidFill>
                  <a:srgbClr val="FF0000"/>
                </a:solidFill>
                <a:latin typeface="Book Antiqua" pitchFamily="18" charset="0"/>
              </a:rPr>
              <a:t>ENTRY.</a:t>
            </a:r>
          </a:p>
          <a:p>
            <a:pPr algn="just">
              <a:buNone/>
            </a:pPr>
            <a:r>
              <a:rPr lang="en-US" dirty="0" smtClean="0">
                <a:latin typeface="Book Antiqua" pitchFamily="18" charset="0"/>
              </a:rPr>
              <a:t>You will enter the market at two different points / areas depending on your money management rules and market entry principles. </a:t>
            </a:r>
          </a:p>
          <a:p>
            <a:pPr marL="640080" indent="-571500" algn="just">
              <a:buAutoNum type="romanLcPeriod"/>
            </a:pPr>
            <a:r>
              <a:rPr lang="en-US" dirty="0" smtClean="0">
                <a:solidFill>
                  <a:srgbClr val="FF0000"/>
                </a:solidFill>
                <a:latin typeface="Book Antiqua" pitchFamily="18" charset="0"/>
              </a:rPr>
              <a:t>Validation (</a:t>
            </a:r>
            <a:r>
              <a:rPr lang="en-US" i="1" dirty="0" smtClean="0">
                <a:solidFill>
                  <a:srgbClr val="FF0000"/>
                </a:solidFill>
                <a:latin typeface="Book Antiqua" pitchFamily="18" charset="0"/>
              </a:rPr>
              <a:t>valid</a:t>
            </a:r>
            <a:r>
              <a:rPr lang="en-US" dirty="0" smtClean="0">
                <a:solidFill>
                  <a:srgbClr val="FF0000"/>
                </a:solidFill>
                <a:latin typeface="Book Antiqua" pitchFamily="18" charset="0"/>
              </a:rPr>
              <a:t>) zone.</a:t>
            </a:r>
          </a:p>
          <a:p>
            <a:pPr marL="640080" indent="-571500" algn="just">
              <a:buNone/>
            </a:pPr>
            <a:r>
              <a:rPr lang="en-US" dirty="0" smtClean="0">
                <a:latin typeface="Book Antiqua" pitchFamily="18" charset="0"/>
              </a:rPr>
              <a:t>This is the first market entry point based on arrow strategy, where </a:t>
            </a:r>
            <a:r>
              <a:rPr lang="en-US" dirty="0" smtClean="0">
                <a:solidFill>
                  <a:srgbClr val="00B050"/>
                </a:solidFill>
                <a:latin typeface="Book Antiqua" pitchFamily="18" charset="0"/>
              </a:rPr>
              <a:t>it defines the area where a market start to make a significant turn (</a:t>
            </a:r>
            <a:r>
              <a:rPr lang="en-US" i="1" dirty="0" smtClean="0">
                <a:solidFill>
                  <a:srgbClr val="00B050"/>
                </a:solidFill>
                <a:latin typeface="Book Antiqua" pitchFamily="18" charset="0"/>
              </a:rPr>
              <a:t>major turning point</a:t>
            </a:r>
            <a:r>
              <a:rPr lang="en-US" dirty="0" smtClean="0">
                <a:solidFill>
                  <a:srgbClr val="00B050"/>
                </a:solidFill>
                <a:latin typeface="Book Antiqua" pitchFamily="18" charset="0"/>
              </a:rPr>
              <a:t>). </a:t>
            </a:r>
            <a:r>
              <a:rPr lang="en-US" dirty="0" smtClean="0">
                <a:latin typeface="Book Antiqua" pitchFamily="18" charset="0"/>
              </a:rPr>
              <a:t>Based on  </a:t>
            </a:r>
            <a:r>
              <a:rPr lang="en-US" dirty="0" smtClean="0">
                <a:solidFill>
                  <a:srgbClr val="FF0000"/>
                </a:solidFill>
                <a:latin typeface="Book Antiqua" pitchFamily="18" charset="0"/>
              </a:rPr>
              <a:t>PSC</a:t>
            </a:r>
            <a:r>
              <a:rPr lang="en-US" dirty="0" smtClean="0">
                <a:latin typeface="Book Antiqua" pitchFamily="18" charset="0"/>
              </a:rPr>
              <a:t> principles it is a point where a particular shoot begins before it goes beyond the </a:t>
            </a:r>
            <a:r>
              <a:rPr lang="en-US" dirty="0" smtClean="0">
                <a:solidFill>
                  <a:srgbClr val="FF0000"/>
                </a:solidFill>
                <a:latin typeface="Book Antiqua" pitchFamily="18" charset="0"/>
              </a:rPr>
              <a:t>previous swing </a:t>
            </a:r>
            <a:r>
              <a:rPr lang="en-US" i="1" dirty="0" smtClean="0">
                <a:solidFill>
                  <a:srgbClr val="FF0000"/>
                </a:solidFill>
                <a:latin typeface="Book Antiqua" pitchFamily="18" charset="0"/>
              </a:rPr>
              <a:t>High or Low</a:t>
            </a:r>
            <a:r>
              <a:rPr lang="en-US" dirty="0" smtClean="0">
                <a:latin typeface="Book Antiqua" pitchFamily="18" charset="0"/>
              </a:rPr>
              <a:t>. Specific entry will be obtained through observing various candle stick formations (</a:t>
            </a:r>
            <a:r>
              <a:rPr lang="en-US" i="1" dirty="0" smtClean="0">
                <a:latin typeface="Book Antiqua" pitchFamily="18" charset="0"/>
              </a:rPr>
              <a:t>patterns</a:t>
            </a:r>
            <a:r>
              <a:rPr lang="en-US" dirty="0" smtClean="0">
                <a:latin typeface="Book Antiqua" pitchFamily="18" charset="0"/>
              </a:rPr>
              <a: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8077200" cy="6050760"/>
          </a:xfrm>
        </p:spPr>
        <p:txBody>
          <a:bodyPr>
            <a:normAutofit lnSpcReduction="10000"/>
          </a:bodyPr>
          <a:lstStyle/>
          <a:p>
            <a:pPr algn="just"/>
            <a:r>
              <a:rPr lang="en-US" dirty="0" smtClean="0">
                <a:latin typeface="Book Antiqua" pitchFamily="18" charset="0"/>
              </a:rPr>
              <a:t>The significance of entering the market through this point (</a:t>
            </a:r>
            <a:r>
              <a:rPr lang="en-US" i="1" dirty="0" smtClean="0">
                <a:latin typeface="Book Antiqua" pitchFamily="18" charset="0"/>
              </a:rPr>
              <a:t>valid zone</a:t>
            </a:r>
            <a:r>
              <a:rPr lang="en-US" dirty="0" smtClean="0">
                <a:latin typeface="Book Antiqua" pitchFamily="18" charset="0"/>
              </a:rPr>
              <a:t>) is that, </a:t>
            </a:r>
            <a:r>
              <a:rPr lang="en-US" b="1" dirty="0" smtClean="0">
                <a:solidFill>
                  <a:srgbClr val="00B050"/>
                </a:solidFill>
                <a:latin typeface="Book Antiqua" pitchFamily="18" charset="0"/>
              </a:rPr>
              <a:t>it gives high REWARD to RISK ratio</a:t>
            </a:r>
            <a:r>
              <a:rPr lang="en-US" dirty="0" smtClean="0">
                <a:latin typeface="Book Antiqua" pitchFamily="18" charset="0"/>
              </a:rPr>
              <a:t>, but the probability of loosing the trade i.e. </a:t>
            </a:r>
            <a:r>
              <a:rPr lang="en-US" i="1" dirty="0" smtClean="0">
                <a:solidFill>
                  <a:srgbClr val="0070C0"/>
                </a:solidFill>
                <a:latin typeface="Book Antiqua" pitchFamily="18" charset="0"/>
              </a:rPr>
              <a:t>market turning to the other side</a:t>
            </a:r>
            <a:r>
              <a:rPr lang="en-US" dirty="0" smtClean="0">
                <a:latin typeface="Book Antiqua" pitchFamily="18" charset="0"/>
              </a:rPr>
              <a:t> is also high.</a:t>
            </a:r>
          </a:p>
          <a:p>
            <a:pPr algn="just">
              <a:buNone/>
            </a:pPr>
            <a:r>
              <a:rPr lang="en-US" dirty="0" smtClean="0">
                <a:solidFill>
                  <a:srgbClr val="FF0000"/>
                </a:solidFill>
                <a:latin typeface="Book Antiqua" pitchFamily="18" charset="0"/>
              </a:rPr>
              <a:t>ii. Confirmation point (zone).</a:t>
            </a:r>
          </a:p>
          <a:p>
            <a:pPr algn="just"/>
            <a:r>
              <a:rPr lang="en-US" dirty="0" smtClean="0">
                <a:latin typeface="Book Antiqua" pitchFamily="18" charset="0"/>
              </a:rPr>
              <a:t>This is the second point that you can enter the market based on PSC strategy. Confirmation point </a:t>
            </a:r>
            <a:r>
              <a:rPr lang="en-US" i="1" dirty="0" smtClean="0">
                <a:solidFill>
                  <a:srgbClr val="FFFF00"/>
                </a:solidFill>
                <a:latin typeface="Book Antiqua" pitchFamily="18" charset="0"/>
              </a:rPr>
              <a:t>is the area beyond the previous swing High or Low</a:t>
            </a:r>
            <a:r>
              <a:rPr lang="en-US" dirty="0" smtClean="0">
                <a:latin typeface="Book Antiqua" pitchFamily="18" charset="0"/>
              </a:rPr>
              <a:t>.  Specific entry will be obtained after price has broken this zone (</a:t>
            </a:r>
            <a:r>
              <a:rPr lang="en-US" i="1" dirty="0" smtClean="0">
                <a:solidFill>
                  <a:srgbClr val="FF0000"/>
                </a:solidFill>
                <a:latin typeface="Book Antiqua" pitchFamily="18" charset="0"/>
              </a:rPr>
              <a:t>confirmation zone</a:t>
            </a:r>
            <a:r>
              <a:rPr lang="en-US" dirty="0" smtClean="0">
                <a:latin typeface="Book Antiqua" pitchFamily="18" charset="0"/>
              </a:rPr>
              <a:t>) and retested it. Then observe various candle formations in order to enter the trade. </a:t>
            </a:r>
            <a:endParaRPr lang="en-US" dirty="0">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lstStyle/>
          <a:p>
            <a:pPr algn="just"/>
            <a:r>
              <a:rPr lang="en-US" dirty="0" smtClean="0">
                <a:solidFill>
                  <a:srgbClr val="FF0000"/>
                </a:solidFill>
                <a:latin typeface="Book Antiqua" pitchFamily="18" charset="0"/>
              </a:rPr>
              <a:t>Significance of taking trade at confirmation zone is that</a:t>
            </a:r>
            <a:r>
              <a:rPr lang="en-US" dirty="0" smtClean="0">
                <a:latin typeface="Book Antiqua" pitchFamily="18" charset="0"/>
              </a:rPr>
              <a:t>,</a:t>
            </a:r>
            <a:r>
              <a:rPr lang="en-US" i="1" dirty="0" smtClean="0">
                <a:latin typeface="Book Antiqua" pitchFamily="18" charset="0"/>
              </a:rPr>
              <a:t> </a:t>
            </a:r>
            <a:r>
              <a:rPr lang="en-US" b="1" i="1" dirty="0" smtClean="0">
                <a:solidFill>
                  <a:srgbClr val="00B050"/>
                </a:solidFill>
                <a:latin typeface="Book Antiqua" pitchFamily="18" charset="0"/>
              </a:rPr>
              <a:t>it gives high probability of trade to reach the target (</a:t>
            </a:r>
            <a:r>
              <a:rPr lang="en-US" b="1" i="1" dirty="0" smtClean="0">
                <a:solidFill>
                  <a:srgbClr val="FFFF00"/>
                </a:solidFill>
                <a:latin typeface="Book Antiqua" pitchFamily="18" charset="0"/>
              </a:rPr>
              <a:t>more safe</a:t>
            </a:r>
            <a:r>
              <a:rPr lang="en-US" b="1" i="1" dirty="0" smtClean="0">
                <a:solidFill>
                  <a:srgbClr val="00B050"/>
                </a:solidFill>
                <a:latin typeface="Book Antiqua" pitchFamily="18" charset="0"/>
              </a:rPr>
              <a:t>) but the reward is in some way minimum compared to trade taken at validation zone</a:t>
            </a:r>
            <a:r>
              <a:rPr lang="en-US" i="1" dirty="0" smtClean="0">
                <a:latin typeface="Book Antiqua" pitchFamily="18" charset="0"/>
              </a:rPr>
              <a:t>. </a:t>
            </a:r>
          </a:p>
          <a:p>
            <a:pPr algn="just">
              <a:buNone/>
            </a:pPr>
            <a:endParaRPr lang="en-US" dirty="0" smtClean="0">
              <a:latin typeface="Book Antiqua" pitchFamily="18" charset="0"/>
            </a:endParaRPr>
          </a:p>
          <a:p>
            <a:pPr algn="just"/>
            <a:r>
              <a:rPr lang="en-US" dirty="0" smtClean="0">
                <a:solidFill>
                  <a:srgbClr val="FFFF00"/>
                </a:solidFill>
                <a:latin typeface="Book Antiqua" pitchFamily="18" charset="0"/>
              </a:rPr>
              <a:t>Therefore it remains to be you choice either to take trade at validation zone or  at confirmation zone.</a:t>
            </a:r>
            <a:endParaRPr lang="en-US" dirty="0">
              <a:solidFill>
                <a:srgbClr val="FFFF00"/>
              </a:solidFill>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E.H.Leslie\Desktop\Untitled.png"/>
          <p:cNvPicPr>
            <a:picLocks noGrp="1" noChangeAspect="1" noChangeArrowheads="1"/>
          </p:cNvPicPr>
          <p:nvPr>
            <p:ph idx="1"/>
          </p:nvPr>
        </p:nvPicPr>
        <p:blipFill>
          <a:blip r:embed="rId2"/>
          <a:srcRect/>
          <a:stretch>
            <a:fillRect/>
          </a:stretch>
        </p:blipFill>
        <p:spPr bwMode="auto">
          <a:xfrm>
            <a:off x="380999" y="152400"/>
            <a:ext cx="8693557" cy="6553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6096000"/>
          </a:xfrm>
        </p:spPr>
        <p:txBody>
          <a:bodyPr/>
          <a:lstStyle/>
          <a:p>
            <a:pPr algn="just"/>
            <a:r>
              <a:rPr lang="en-US" b="1" dirty="0" smtClean="0">
                <a:solidFill>
                  <a:srgbClr val="FF0000"/>
                </a:solidFill>
                <a:latin typeface="Book Antiqua" pitchFamily="18" charset="0"/>
              </a:rPr>
              <a:t>STOP LOSS.</a:t>
            </a:r>
          </a:p>
          <a:p>
            <a:pPr algn="just"/>
            <a:r>
              <a:rPr lang="en-US" dirty="0" smtClean="0">
                <a:latin typeface="Book Antiqua" pitchFamily="18" charset="0"/>
              </a:rPr>
              <a:t>The point for stop loss will relate with your entry point </a:t>
            </a:r>
            <a:r>
              <a:rPr lang="en-US" i="1" dirty="0" smtClean="0">
                <a:solidFill>
                  <a:srgbClr val="FFFF00"/>
                </a:solidFill>
                <a:latin typeface="Book Antiqua" pitchFamily="18" charset="0"/>
              </a:rPr>
              <a:t>i.e. you take a trade at validation zone or at confirmation zone</a:t>
            </a:r>
            <a:r>
              <a:rPr lang="en-US" dirty="0" smtClean="0">
                <a:latin typeface="Book Antiqua" pitchFamily="18" charset="0"/>
              </a:rPr>
              <a:t>.</a:t>
            </a:r>
          </a:p>
          <a:p>
            <a:pPr algn="just"/>
            <a:r>
              <a:rPr lang="en-US" b="1" dirty="0" smtClean="0">
                <a:solidFill>
                  <a:srgbClr val="00B050"/>
                </a:solidFill>
                <a:latin typeface="Book Antiqua" pitchFamily="18" charset="0"/>
              </a:rPr>
              <a:t>For trade made within validation zone</a:t>
            </a:r>
            <a:r>
              <a:rPr lang="en-US" b="1" dirty="0" smtClean="0">
                <a:latin typeface="Book Antiqua" pitchFamily="18" charset="0"/>
              </a:rPr>
              <a:t> </a:t>
            </a:r>
            <a:r>
              <a:rPr lang="en-US" dirty="0" smtClean="0">
                <a:latin typeface="Book Antiqua" pitchFamily="18" charset="0"/>
              </a:rPr>
              <a:t>stop loss is placed few cents below or above (</a:t>
            </a:r>
            <a:r>
              <a:rPr lang="en-US" i="1" dirty="0" smtClean="0">
                <a:latin typeface="Book Antiqua" pitchFamily="18" charset="0"/>
              </a:rPr>
              <a:t>out of</a:t>
            </a:r>
            <a:r>
              <a:rPr lang="en-US" dirty="0" smtClean="0">
                <a:latin typeface="Book Antiqua" pitchFamily="18" charset="0"/>
              </a:rPr>
              <a:t>) the invalidation zone. Because this is the point which when reached by price defines the incorrectness of your predicted movement of price to a particular direction (</a:t>
            </a:r>
            <a:r>
              <a:rPr lang="en-US" i="1" dirty="0" smtClean="0">
                <a:solidFill>
                  <a:srgbClr val="FF0000"/>
                </a:solidFill>
                <a:latin typeface="Book Antiqua" pitchFamily="18" charset="0"/>
              </a:rPr>
              <a:t>invalidate the trade</a:t>
            </a:r>
            <a:r>
              <a:rPr lang="en-US" dirty="0" smtClean="0">
                <a:latin typeface="Book Antiqua" pitchFamily="18" charset="0"/>
              </a:rPr>
              <a:t>). </a:t>
            </a:r>
            <a:endParaRPr lang="en-US" dirty="0">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1040</TotalTime>
  <Words>935</Words>
  <Application>Microsoft Office PowerPoint</Application>
  <PresentationFormat>On-screen Show (4:3)</PresentationFormat>
  <Paragraphs>50</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 Black</vt:lpstr>
      <vt:lpstr>Book Antiqua</vt:lpstr>
      <vt:lpstr>Consolas</vt:lpstr>
      <vt:lpstr>Cooper Black</vt:lpstr>
      <vt:lpstr>Corbel</vt:lpstr>
      <vt:lpstr>Wingdings</vt:lpstr>
      <vt:lpstr>Wingdings 2</vt:lpstr>
      <vt:lpstr>Wingdings 3</vt:lpstr>
      <vt:lpstr>Metro</vt:lpstr>
      <vt:lpstr>THE ARROW STRATERGY</vt:lpstr>
      <vt:lpstr>ARROW STRATEGY (PSC)</vt:lpstr>
      <vt:lpstr>PowerPoint Presentation</vt:lpstr>
      <vt:lpstr>PowerPoint Presentation</vt:lpstr>
      <vt:lpstr>HOW TO TRADE WITH ARROW STRATEGY. </vt:lpstr>
      <vt:lpstr>PowerPoint Presentation</vt:lpstr>
      <vt:lpstr>PowerPoint Presentation</vt:lpstr>
      <vt:lpstr>PowerPoint Presentation</vt:lpstr>
      <vt:lpstr>PowerPoint Presentation</vt:lpstr>
      <vt:lpstr>PowerPoint Presentation</vt:lpstr>
      <vt:lpstr>PowerPoint Presentation</vt:lpstr>
      <vt:lpstr>GENERALIZATION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E.H.Leslie</dc:creator>
  <cp:lastModifiedBy>Mchongotz</cp:lastModifiedBy>
  <cp:revision>230</cp:revision>
  <dcterms:created xsi:type="dcterms:W3CDTF">2019-03-03T05:33:41Z</dcterms:created>
  <dcterms:modified xsi:type="dcterms:W3CDTF">2024-03-02T08:25:05Z</dcterms:modified>
</cp:coreProperties>
</file>